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6858000" cx="9144000"/>
  <p:notesSz cx="6858000" cy="9144000"/>
  <p:embeddedFontLst>
    <p:embeddedFont>
      <p:font typeface="Montserrat"/>
      <p:regular r:id="rId23"/>
      <p:bold r:id="rId24"/>
      <p:italic r:id="rId25"/>
      <p:boldItalic r:id="rId26"/>
    </p:embeddedFont>
    <p:embeddedFont>
      <p:font typeface="Gill Sans"/>
      <p:regular r:id="rId27"/>
      <p:bold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Montserrat-bold.fntdata"/><Relationship Id="rId23" Type="http://schemas.openxmlformats.org/officeDocument/2006/relationships/font" Target="fonts/Montserrat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ontserrat-boldItalic.fntdata"/><Relationship Id="rId25" Type="http://schemas.openxmlformats.org/officeDocument/2006/relationships/font" Target="fonts/Montserrat-italic.fntdata"/><Relationship Id="rId28" Type="http://schemas.openxmlformats.org/officeDocument/2006/relationships/font" Target="fonts/GillSans-bold.fntdata"/><Relationship Id="rId27" Type="http://schemas.openxmlformats.org/officeDocument/2006/relationships/font" Target="fonts/GillSans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2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1"/>
          <p:cNvSpPr txBox="1"/>
          <p:nvPr>
            <p:ph idx="1" type="body"/>
          </p:nvPr>
        </p:nvSpPr>
        <p:spPr>
          <a:xfrm rot="5400000">
            <a:off x="2227454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4" name="Google Shape;84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5" name="Google Shape;85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6" name="Google Shape;86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2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12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0" name="Google Shape;90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" name="Google Shape;91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" name="Google Shape;92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" name="Google Shape;34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" name="Google Shape;35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4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9" name="Google Shape;39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" name="Google Shape;40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" name="Google Shape;41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45" name="Google Shape;45;p5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46" name="Google Shape;46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" name="Google Shape;47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Google Shape;48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" name="Google Shape;52;p6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3" name="Google Shape;53;p6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4" name="Google Shape;54;p6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5" name="Google Shape;55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6" name="Google Shape;56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7" name="Google Shape;57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1" name="Google Shape;61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" name="Google Shape;62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5" name="Google Shape;65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" name="Google Shape;66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70" name="Google Shape;70;p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1" name="Google Shape;71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" name="Google Shape;72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" name="Google Shape;73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7" name="Google Shape;77;p1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8" name="Google Shape;78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" name="Google Shape;79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0" name="Google Shape;80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.xml"/><Relationship Id="rId22" Type="http://schemas.openxmlformats.org/officeDocument/2006/relationships/theme" Target="../theme/theme2.xml"/><Relationship Id="rId10" Type="http://schemas.openxmlformats.org/officeDocument/2006/relationships/image" Target="../media/image2.png"/><Relationship Id="rId21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2.xml"/><Relationship Id="rId1" Type="http://schemas.openxmlformats.org/officeDocument/2006/relationships/hyperlink" Target="http://creativecommons.org/licenses/by-sa/3.0/" TargetMode="External"/><Relationship Id="rId2" Type="http://schemas.openxmlformats.org/officeDocument/2006/relationships/image" Target="../media/image1.png"/><Relationship Id="rId3" Type="http://schemas.openxmlformats.org/officeDocument/2006/relationships/hyperlink" Target="http://creativecommons.org/licenses/by-sa/3.0/" TargetMode="External"/><Relationship Id="rId4" Type="http://schemas.openxmlformats.org/officeDocument/2006/relationships/hyperlink" Target="http://creativecommons.org/licenses/by-sa/3.0/" TargetMode="External"/><Relationship Id="rId9" Type="http://schemas.openxmlformats.org/officeDocument/2006/relationships/hyperlink" Target="http://creativecommons.org/licenses/by-nc-sa/4.0/" TargetMode="External"/><Relationship Id="rId15" Type="http://schemas.openxmlformats.org/officeDocument/2006/relationships/slideLayout" Target="../slideLayouts/slideLayout5.xml"/><Relationship Id="rId14" Type="http://schemas.openxmlformats.org/officeDocument/2006/relationships/slideLayout" Target="../slideLayouts/slideLayout4.xml"/><Relationship Id="rId17" Type="http://schemas.openxmlformats.org/officeDocument/2006/relationships/slideLayout" Target="../slideLayouts/slideLayout7.xml"/><Relationship Id="rId16" Type="http://schemas.openxmlformats.org/officeDocument/2006/relationships/slideLayout" Target="../slideLayouts/slideLayout6.xml"/><Relationship Id="rId5" Type="http://schemas.openxmlformats.org/officeDocument/2006/relationships/hyperlink" Target="http://creativecommons.org/licenses/by-sa/3.0/" TargetMode="External"/><Relationship Id="rId19" Type="http://schemas.openxmlformats.org/officeDocument/2006/relationships/slideLayout" Target="../slideLayouts/slideLayout9.xml"/><Relationship Id="rId6" Type="http://schemas.openxmlformats.org/officeDocument/2006/relationships/hyperlink" Target="http://creativecommons.org/licenses/by-sa/3.0/" TargetMode="External"/><Relationship Id="rId18" Type="http://schemas.openxmlformats.org/officeDocument/2006/relationships/slideLayout" Target="../slideLayouts/slideLayout8.xml"/><Relationship Id="rId7" Type="http://schemas.openxmlformats.org/officeDocument/2006/relationships/hyperlink" Target="http://creativecommons.org/licenses/by-sa/3.0/" TargetMode="External"/><Relationship Id="rId8" Type="http://schemas.openxmlformats.org/officeDocument/2006/relationships/hyperlink" Target="http://creativecommons.org/licenses/by-sa/3.0/" TargetMode="Externa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 b="0" i="0" sz="4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/>
        </p:nvSpPr>
        <p:spPr>
          <a:xfrm>
            <a:off x="1817688" y="8837613"/>
            <a:ext cx="750435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© Paul Fremantle 2012.  Portions © Jeremy Gibbons 2010, © WSO2 2005-2012 used with permission of the author(s).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Licensed under the Creative Commons 3.0 BY-SA (Attribution-Sharealike) license.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See </a:t>
            </a:r>
            <a:r>
              <a:rPr b="0" i="0" lang="en-US" sz="12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  <a:hlinkClick r:id="rId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http://creativecommons.org/licenses/by-sa/3.0/</a:t>
            </a: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3" name="Google Shape;13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41363" y="8909050"/>
            <a:ext cx="1012825" cy="360363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1"/>
          <p:cNvSpPr txBox="1"/>
          <p:nvPr/>
        </p:nvSpPr>
        <p:spPr>
          <a:xfrm>
            <a:off x="1970088" y="8990013"/>
            <a:ext cx="750435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© Paul Fremantle 2012.  Portions © Jeremy Gibbons 2010, © WSO2 2005-2012 used with permission of the author(s).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Licensed under the Creative Commons 3.0 BY-SA (Attribution-Sharealike) license.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See </a:t>
            </a:r>
            <a:r>
              <a:rPr b="0" i="0" lang="en-US" sz="12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http://creativecommons.org/licenses/by-sa/3.0/</a:t>
            </a: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5" name="Google Shape;15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93763" y="9061450"/>
            <a:ext cx="1012825" cy="360363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1"/>
          <p:cNvSpPr txBox="1"/>
          <p:nvPr/>
        </p:nvSpPr>
        <p:spPr>
          <a:xfrm>
            <a:off x="2122488" y="9142413"/>
            <a:ext cx="750435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© Paul Fremantle 2012.  Portions © Jeremy Gibbons 2010, © WSO2 2005-2012 used with permission of the author(s).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Licensed under the Creative Commons 3.0 BY-SA (Attribution-Sharealike) license.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See </a:t>
            </a:r>
            <a:r>
              <a:rPr b="0" i="0" lang="en-US" sz="12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http://creativecommons.org/licenses/by-sa/3.0/</a:t>
            </a: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7" name="Google Shape;17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46163" y="9213850"/>
            <a:ext cx="1012825" cy="360363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1"/>
          <p:cNvSpPr txBox="1"/>
          <p:nvPr/>
        </p:nvSpPr>
        <p:spPr>
          <a:xfrm>
            <a:off x="2274888" y="9294813"/>
            <a:ext cx="750435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© Paul Fremantle 2012.  Portions © Jeremy Gibbons 2010, © WSO2 2005-2012 used with permission of the author(s).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Licensed under the Creative Commons 3.0 BY-SA (Attribution-Sharealike) license.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See </a:t>
            </a:r>
            <a:r>
              <a:rPr b="0" i="0" lang="en-US" sz="12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http://creativecommons.org/licenses/by-sa/3.0/</a:t>
            </a: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9" name="Google Shape;1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98563" y="9366250"/>
            <a:ext cx="1012825" cy="360363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1"/>
          <p:cNvSpPr txBox="1"/>
          <p:nvPr/>
        </p:nvSpPr>
        <p:spPr>
          <a:xfrm>
            <a:off x="2427288" y="9447213"/>
            <a:ext cx="750435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© Paul Fremantle 2012.  Portions © Jeremy Gibbons 2010, © WSO2 2005-2012 used with permission of the author(s).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Licensed under the Creative Commons 3.0 BY-SA (Attribution-Sharealike) license.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See </a:t>
            </a:r>
            <a:r>
              <a:rPr b="0" i="0" lang="en-US" sz="12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http://creativecommons.org/licenses/by-sa/3.0/</a:t>
            </a: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1" name="Google Shape;21;p1"/>
          <p:cNvSpPr txBox="1"/>
          <p:nvPr/>
        </p:nvSpPr>
        <p:spPr>
          <a:xfrm>
            <a:off x="2579688" y="9599613"/>
            <a:ext cx="750435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© Paul Fremantle 2012.  Portions © Jeremy Gibbons 2010, © WSO2 2005-2012 used with permission of the author(s).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Licensed under the Creative Commons 3.0 BY-SA (Attribution-Sharealike) license.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See </a:t>
            </a:r>
            <a:r>
              <a:rPr b="0" i="0" lang="en-US" sz="12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http://creativecommons.org/licenses/by-sa/3.0/</a:t>
            </a: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2" name="Google Shape;22;p1"/>
          <p:cNvSpPr txBox="1"/>
          <p:nvPr/>
        </p:nvSpPr>
        <p:spPr>
          <a:xfrm>
            <a:off x="2732088" y="9752013"/>
            <a:ext cx="750435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© Paul Fremantle 2012.  Portions © Jeremy Gibbons 2010, © WSO2 2005-2012 used with permission of the author(s).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Licensed under the Creative Commons 3.0 BY-SA (Attribution-Sharealike) license.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See </a:t>
            </a:r>
            <a:r>
              <a:rPr b="0" i="0" lang="en-US" sz="12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http://creativecommons.org/licenses/by-sa/3.0/</a:t>
            </a: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23" name="Google Shape;23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350963" y="9518650"/>
            <a:ext cx="1012825" cy="3603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24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503363" y="9671050"/>
            <a:ext cx="1012825" cy="360363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1"/>
          <p:cNvSpPr txBox="1"/>
          <p:nvPr/>
        </p:nvSpPr>
        <p:spPr>
          <a:xfrm>
            <a:off x="1168930" y="6344711"/>
            <a:ext cx="4942379" cy="4154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© Paul Fremantle 2016 except where credited elsewhere.  This work is licensed under a Creative Commons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Attribution-NonCommercial-ShareAlike 4.0 International License</a:t>
            </a:r>
            <a:b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See  </a:t>
            </a:r>
            <a:r>
              <a:rPr b="0" i="0" lang="en-US" sz="700" u="sng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http://creativecommons.org/licenses/by-nc-sa/4.0/</a:t>
            </a: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/>
          </a:p>
        </p:txBody>
      </p:sp>
      <p:pic>
        <p:nvPicPr>
          <p:cNvPr id="26" name="Google Shape;26;p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375635" y="6428175"/>
            <a:ext cx="792765" cy="279269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1"/>
    <p:sldLayoutId id="2147483649" r:id="rId12"/>
    <p:sldLayoutId id="2147483650" r:id="rId13"/>
    <p:sldLayoutId id="2147483651" r:id="rId14"/>
    <p:sldLayoutId id="2147483652" r:id="rId15"/>
    <p:sldLayoutId id="2147483653" r:id="rId16"/>
    <p:sldLayoutId id="2147483654" r:id="rId17"/>
    <p:sldLayoutId id="2147483655" r:id="rId18"/>
    <p:sldLayoutId id="2147483656" r:id="rId19"/>
    <p:sldLayoutId id="2147483657" r:id="rId20"/>
    <p:sldLayoutId id="2147483658" r:id="rId2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hyperlink" Target="https://www.infoq.com/news/2007/06/rest-description-language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hyperlink" Target="http://www.raml.org" TargetMode="External"/><Relationship Id="rId4" Type="http://schemas.openxmlformats.org/officeDocument/2006/relationships/hyperlink" Target="http://www.swagger.io" TargetMode="External"/><Relationship Id="rId5" Type="http://schemas.openxmlformats.org/officeDocument/2006/relationships/hyperlink" Target="https://github.com/OAI/OpenAPI-Specification" TargetMode="External"/><Relationship Id="rId6" Type="http://schemas.openxmlformats.org/officeDocument/2006/relationships/hyperlink" Target="http://www.apiblueprint.org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3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REST description</a:t>
            </a:r>
            <a:endParaRPr/>
          </a:p>
        </p:txBody>
      </p:sp>
      <p:sp>
        <p:nvSpPr>
          <p:cNvPr id="98" name="Google Shape;98;p13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rPr lang="en-US"/>
              <a:t>Oxford University </a:t>
            </a:r>
            <a:endParaRPr/>
          </a:p>
          <a:p>
            <a:pPr indent="0" lvl="0" marL="0" rtl="0" algn="ctr"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rPr lang="en-US"/>
              <a:t>Software Engineering Programme</a:t>
            </a:r>
            <a:endParaRPr/>
          </a:p>
          <a:p>
            <a:pPr indent="0" lvl="0" marL="0" rtl="0" algn="ctr"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rPr lang="en-US"/>
              <a:t>April 2021</a:t>
            </a:r>
            <a:endParaRPr/>
          </a:p>
          <a:p>
            <a:pPr indent="0" lvl="0" marL="0" rtl="0" algn="ctr"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t/>
            </a:r>
            <a:endParaRPr/>
          </a:p>
        </p:txBody>
      </p:sp>
      <p:sp>
        <p:nvSpPr>
          <p:cNvPr id="99" name="Google Shape;99;p13"/>
          <p:cNvSpPr txBox="1"/>
          <p:nvPr/>
        </p:nvSpPr>
        <p:spPr>
          <a:xfrm>
            <a:off x="3052642" y="1671324"/>
            <a:ext cx="18466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RAML</a:t>
            </a:r>
            <a:endParaRPr/>
          </a:p>
        </p:txBody>
      </p:sp>
      <p:sp>
        <p:nvSpPr>
          <p:cNvPr id="159" name="Google Shape;159;p22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YAML language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Easy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Industry support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Basically a Mule project, with some supporters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API console, tooling, etc 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All good</a:t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Swagger</a:t>
            </a:r>
            <a:br>
              <a:rPr lang="en-US"/>
            </a:br>
            <a:endParaRPr/>
          </a:p>
        </p:txBody>
      </p:sp>
      <p:pic>
        <p:nvPicPr>
          <p:cNvPr id="165" name="Google Shape;165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258392"/>
            <a:ext cx="9144000" cy="5245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Swagger</a:t>
            </a:r>
            <a:endParaRPr/>
          </a:p>
        </p:txBody>
      </p:sp>
      <p:sp>
        <p:nvSpPr>
          <p:cNvPr id="171" name="Google Shape;171;p24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Swagger is now officially “OpenAPI”</a:t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JSON format is the standard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Now supports YAML too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Much wider industry support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Nice editor for design first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en-US"/>
              <a:t>https://swagger.io/specification/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Swagger Editor</a:t>
            </a:r>
            <a:endParaRPr/>
          </a:p>
        </p:txBody>
      </p:sp>
      <p:pic>
        <p:nvPicPr>
          <p:cNvPr id="177" name="Google Shape;177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548521"/>
            <a:ext cx="9144000" cy="45465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Editor features</a:t>
            </a:r>
            <a:endParaRPr/>
          </a:p>
        </p:txBody>
      </p:sp>
      <p:sp>
        <p:nvSpPr>
          <p:cNvPr id="183" name="Google Shape;183;p26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YAML based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Allows you to dynamically design APIs / RESTful services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Creates skeleton projects in many languages 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including Node and JAX-RS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Creates clients in many languages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Too many to list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Import/export JSON 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Swagger UI</a:t>
            </a:r>
            <a:endParaRPr/>
          </a:p>
        </p:txBody>
      </p:sp>
      <p:pic>
        <p:nvPicPr>
          <p:cNvPr id="189" name="Google Shape;189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0553" y="1573030"/>
            <a:ext cx="7127639" cy="51564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</a:pPr>
            <a:r>
              <a:rPr lang="en-US" sz="2800"/>
              <a:t>SwaggerHub</a:t>
            </a:r>
            <a:br>
              <a:rPr lang="en-US" sz="2800"/>
            </a:br>
            <a:endParaRPr sz="2800"/>
          </a:p>
        </p:txBody>
      </p:sp>
      <p:pic>
        <p:nvPicPr>
          <p:cNvPr id="195" name="Google Shape;195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037166"/>
            <a:ext cx="9143999" cy="54588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Questions?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SOA contracts</a:t>
            </a:r>
            <a:endParaRPr/>
          </a:p>
        </p:txBody>
      </p:sp>
      <p:sp>
        <p:nvSpPr>
          <p:cNvPr id="105" name="Google Shape;105;p14"/>
          <p:cNvSpPr/>
          <p:nvPr/>
        </p:nvSpPr>
        <p:spPr>
          <a:xfrm>
            <a:off x="5669378" y="3699064"/>
            <a:ext cx="1361698" cy="1348686"/>
          </a:xfrm>
          <a:prstGeom prst="ellipse">
            <a:avLst/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API</a:t>
            </a:r>
            <a:b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or Service</a:t>
            </a:r>
            <a:endParaRPr/>
          </a:p>
        </p:txBody>
      </p:sp>
      <p:sp>
        <p:nvSpPr>
          <p:cNvPr id="106" name="Google Shape;106;p14"/>
          <p:cNvSpPr/>
          <p:nvPr/>
        </p:nvSpPr>
        <p:spPr>
          <a:xfrm>
            <a:off x="2181854" y="3699064"/>
            <a:ext cx="1361698" cy="1348686"/>
          </a:xfrm>
          <a:prstGeom prst="ellipse">
            <a:avLst/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Client</a:t>
            </a:r>
            <a:endParaRPr/>
          </a:p>
        </p:txBody>
      </p:sp>
      <p:sp>
        <p:nvSpPr>
          <p:cNvPr id="107" name="Google Shape;107;p14"/>
          <p:cNvSpPr/>
          <p:nvPr/>
        </p:nvSpPr>
        <p:spPr>
          <a:xfrm>
            <a:off x="3892351" y="1432550"/>
            <a:ext cx="1361698" cy="1348686"/>
          </a:xfrm>
          <a:prstGeom prst="ellipse">
            <a:avLst/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Description /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Registry</a:t>
            </a:r>
            <a:endParaRPr/>
          </a:p>
        </p:txBody>
      </p:sp>
      <p:cxnSp>
        <p:nvCxnSpPr>
          <p:cNvPr id="108" name="Google Shape;108;p14"/>
          <p:cNvCxnSpPr>
            <a:endCxn id="107" idx="3"/>
          </p:cNvCxnSpPr>
          <p:nvPr/>
        </p:nvCxnSpPr>
        <p:spPr>
          <a:xfrm flipH="1" rot="10800000">
            <a:off x="3024667" y="2583726"/>
            <a:ext cx="1067100" cy="111540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med" w="med" type="stealth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109" name="Google Shape;109;p14"/>
          <p:cNvCxnSpPr>
            <a:stCxn id="106" idx="6"/>
            <a:endCxn id="105" idx="2"/>
          </p:cNvCxnSpPr>
          <p:nvPr/>
        </p:nvCxnSpPr>
        <p:spPr>
          <a:xfrm>
            <a:off x="3543552" y="4373407"/>
            <a:ext cx="2125800" cy="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med" w="med" type="stealth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SOAP + WSDL</a:t>
            </a:r>
            <a:endParaRPr/>
          </a:p>
        </p:txBody>
      </p:sp>
      <p:sp>
        <p:nvSpPr>
          <p:cNvPr id="115" name="Google Shape;115;p15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Enabled a lot of tooling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Very powerful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Built in from day 1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Not perfect 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WSDL 1.1 vs 2.0, doc/lit, rpc/lit, rpc/encoded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Not always interoperable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REST description</a:t>
            </a:r>
            <a:endParaRPr/>
          </a:p>
        </p:txBody>
      </p:sp>
      <p:sp>
        <p:nvSpPr>
          <p:cNvPr id="121" name="Google Shape;121;p16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397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Do we need it?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2007</a:t>
            </a:r>
            <a:endParaRPr/>
          </a:p>
        </p:txBody>
      </p:sp>
      <p:pic>
        <p:nvPicPr>
          <p:cNvPr id="127" name="Google Shape;127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17600" y="2946400"/>
            <a:ext cx="6908800" cy="952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7"/>
          <p:cNvSpPr txBox="1"/>
          <p:nvPr/>
        </p:nvSpPr>
        <p:spPr>
          <a:xfrm>
            <a:off x="1754495" y="4347219"/>
            <a:ext cx="447884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Joe Gregorio, REST proponent, bitworking.org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More info</a:t>
            </a:r>
            <a:br>
              <a:rPr lang="en-US"/>
            </a:br>
            <a:endParaRPr/>
          </a:p>
        </p:txBody>
      </p:sp>
      <p:pic>
        <p:nvPicPr>
          <p:cNvPr id="134" name="Google Shape;134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" y="800100"/>
            <a:ext cx="8940800" cy="52451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8"/>
          <p:cNvSpPr/>
          <p:nvPr/>
        </p:nvSpPr>
        <p:spPr>
          <a:xfrm>
            <a:off x="1212354" y="5906700"/>
            <a:ext cx="631626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https://www.infoq.com/news/2007/06/rest-description-language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The world has moved on</a:t>
            </a:r>
            <a:endParaRPr/>
          </a:p>
        </p:txBody>
      </p:sp>
      <p:sp>
        <p:nvSpPr>
          <p:cNvPr id="141" name="Google Shape;141;p19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WADL (pretty much dead)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RAML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 u="sng">
                <a:solidFill>
                  <a:schemeClr val="hlink"/>
                </a:solidFill>
                <a:hlinkClick r:id="rId3"/>
              </a:rPr>
              <a:t>www.raml.org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Swagger (aka OpenAPI) 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 u="sng">
                <a:solidFill>
                  <a:schemeClr val="hlink"/>
                </a:solidFill>
                <a:hlinkClick r:id="rId4"/>
              </a:rPr>
              <a:t>www.swagger.io</a:t>
            </a:r>
            <a:r>
              <a:rPr lang="en-US"/>
              <a:t> 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 u="sng">
                <a:solidFill>
                  <a:schemeClr val="hlink"/>
                </a:solidFill>
                <a:hlinkClick r:id="rId5"/>
              </a:rPr>
              <a:t>https://github.com/OAI/OpenAPI-Specification</a:t>
            </a:r>
            <a:r>
              <a:rPr lang="en-US"/>
              <a:t> 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API Blueprint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 u="sng">
                <a:solidFill>
                  <a:schemeClr val="hlink"/>
                </a:solidFill>
                <a:hlinkClick r:id="rId6"/>
              </a:rPr>
              <a:t>www.apiblueprint.org</a:t>
            </a:r>
            <a:r>
              <a:rPr lang="en-US"/>
              <a:t> </a:t>
            </a:r>
            <a:endParaRPr/>
          </a:p>
          <a:p>
            <a:pPr indent="-1079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Top down or bottom up</a:t>
            </a:r>
            <a:endParaRPr/>
          </a:p>
        </p:txBody>
      </p:sp>
      <p:sp>
        <p:nvSpPr>
          <p:cNvPr id="147" name="Google Shape;147;p20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Just like WSDL, we can use these for design as well as description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Language neutral way of creating prototype interfaces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More in the API management section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RAML</a:t>
            </a:r>
            <a:endParaRPr/>
          </a:p>
        </p:txBody>
      </p:sp>
      <p:pic>
        <p:nvPicPr>
          <p:cNvPr id="153" name="Google Shape;153;p21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2549" l="0" r="0" t="2550"/>
          <a:stretch/>
        </p:blipFill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